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embeddedFontLst>
    <p:embeddedFont>
      <p:font typeface="Lato" panose="020B0604020202020204" charset="0"/>
      <p:regular r:id="rId19"/>
      <p:bold r:id="rId20"/>
      <p:italic r:id="rId21"/>
      <p:boldItalic r:id="rId22"/>
    </p:embeddedFont>
    <p:embeddedFont>
      <p:font typeface="Montserrat"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04D52FB-AF31-4C4E-9589-3F6F210FB574}">
  <a:tblStyle styleId="{C04D52FB-AF31-4C4E-9589-3F6F210FB57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3" d="100"/>
          <a:sy n="143" d="100"/>
        </p:scale>
        <p:origin x="68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c031aa60b2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c031aa60b2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 we can see from the data that the median of the APV in beers in the US is around 0.056 and the  minimum is 0.001 and the maximum is around 0.128</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c031aa60b2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c031aa60b2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c031aa60b2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c031aa60b2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There is a positive correlation between IBU and ABV. The correlation is strongest between the two when ABV is between 0.05 and 0.075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c548719b8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c548719b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Using the </a:t>
            </a:r>
            <a:r>
              <a:rPr lang="en-US" dirty="0" err="1"/>
              <a:t>knn</a:t>
            </a:r>
            <a:r>
              <a:rPr lang="en-US" dirty="0"/>
              <a:t> classifier model we are able to predict whether a beer is a IPA or other Ale with 88.7% accuracy .</a:t>
            </a:r>
          </a:p>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c548719b87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c548719b87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We grouped each beer into five categories based on their ounces for further analysis and plotted a bar chart. Looking at the bar chart we can see that the most common beer bottle size in most states is the Stubby which ranges from 11 to 12 ounces. Some states such as Indiana and Michigan seem to have more of the Long Neck/Heritage beer size which ranges from 12 to 22 ounces. In every state the least available beer bottle size seemed to be the Bomber which ranges from 22 to 32 ounces. This information can help guide future beer launches and what sizes to prioritize in what locations.</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c031aa60b2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c031aa60b2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c031aa60b2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c031aa60b2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b4c1ebc2cc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b4c1ebc2cc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purpose is to share inferences that we made from our analysis with data provided that will hopefully guide executive decisions in the future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c031aa60b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c031aa60b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can explain location includes state and city of breweries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c0409146b0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c0409146b0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a:solidFill>
                  <a:schemeClr val="dk1"/>
                </a:solidFill>
                <a:latin typeface="Lato"/>
                <a:ea typeface="Lato"/>
                <a:cs typeface="Lato"/>
                <a:sym typeface="Lato"/>
              </a:rPr>
              <a:t>Using this graph we can see what  states  have higher  and lower Number of breweries per state and this graph is good because it is quantifiable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c031aa60b2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c031aa60b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Explain the Heat Map  darker = more</a:t>
            </a:r>
            <a:endParaRPr/>
          </a:p>
          <a:p>
            <a:pPr marL="0" lvl="0" indent="0" algn="l" rtl="0">
              <a:spcBef>
                <a:spcPts val="0"/>
              </a:spcBef>
              <a:spcAft>
                <a:spcPts val="0"/>
              </a:spcAft>
              <a:buNone/>
            </a:pPr>
            <a:r>
              <a:rPr lang="en"/>
              <a:t>We have more breweries in Colorado, California, Oregon, Michigan, Texas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c031aa60b2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c031aa60b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These graphs show that we took out the missing values to tidy our data.</a:t>
            </a:r>
            <a:endParaRPr dirty="0"/>
          </a:p>
          <a:p>
            <a:pPr marL="0" lvl="0" indent="0" algn="l" rtl="0">
              <a:spcBef>
                <a:spcPts val="0"/>
              </a:spcBef>
              <a:spcAft>
                <a:spcPts val="0"/>
              </a:spcAft>
              <a:buNone/>
            </a:pPr>
            <a:r>
              <a:rPr lang="en" sz="1300" dirty="0">
                <a:solidFill>
                  <a:schemeClr val="dk1"/>
                </a:solidFill>
                <a:latin typeface="Lato"/>
                <a:ea typeface="Lato"/>
                <a:cs typeface="Lato"/>
                <a:sym typeface="Lato"/>
              </a:rPr>
              <a:t>Using the common  factor of Brewery ID we were able to link both Datasets  by linking  the beers with their  corresponding Brewery</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c031aa60b2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c031aa60b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c031aa60b2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c031aa60b2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c031aa60b2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c031aa60b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 Belgian Style Quadrapel Ale is not in the cleaned dataset.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youtu.be/IvDU3mEEXks"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DOING DATA </a:t>
            </a:r>
            <a:endParaRPr/>
          </a:p>
          <a:p>
            <a:pPr marL="0" lvl="0" indent="0" algn="l" rtl="0">
              <a:spcBef>
                <a:spcPts val="0"/>
              </a:spcBef>
              <a:spcAft>
                <a:spcPts val="0"/>
              </a:spcAft>
              <a:buNone/>
            </a:pPr>
            <a:r>
              <a:rPr lang="en"/>
              <a:t>SCIENCE</a:t>
            </a:r>
            <a:endParaRPr/>
          </a:p>
        </p:txBody>
      </p:sp>
      <p:sp>
        <p:nvSpPr>
          <p:cNvPr id="135" name="Google Shape;135;p13"/>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Beers and Breweries Project</a:t>
            </a:r>
            <a:endParaRPr dirty="0"/>
          </a:p>
          <a:p>
            <a:pPr marL="0" lvl="0" indent="0"/>
            <a:r>
              <a:rPr lang="en" dirty="0"/>
              <a:t>Jobin Joseph and Onyeka Emmanuel</a:t>
            </a:r>
            <a:endParaRPr dirty="0"/>
          </a:p>
        </p:txBody>
      </p:sp>
      <p:sp>
        <p:nvSpPr>
          <p:cNvPr id="3" name="TextBox 2">
            <a:extLst>
              <a:ext uri="{FF2B5EF4-FFF2-40B4-BE49-F238E27FC236}">
                <a16:creationId xmlns:a16="http://schemas.microsoft.com/office/drawing/2014/main" id="{52EF07BA-E7D6-45BD-93D1-8F0B99CAA8AF}"/>
              </a:ext>
            </a:extLst>
          </p:cNvPr>
          <p:cNvSpPr txBox="1"/>
          <p:nvPr/>
        </p:nvSpPr>
        <p:spPr>
          <a:xfrm>
            <a:off x="3537149" y="4431025"/>
            <a:ext cx="5017499" cy="307777"/>
          </a:xfrm>
          <a:prstGeom prst="rect">
            <a:avLst/>
          </a:prstGeom>
          <a:noFill/>
        </p:spPr>
        <p:txBody>
          <a:bodyPr wrap="square" rtlCol="0">
            <a:spAutoFit/>
          </a:bodyPr>
          <a:lstStyle/>
          <a:p>
            <a:r>
              <a:rPr lang="en-US" dirty="0">
                <a:solidFill>
                  <a:schemeClr val="bg1"/>
                </a:solidFill>
                <a:hlinkClick r:id="rId3"/>
              </a:rPr>
              <a:t>Jobin’s Video presentation</a:t>
            </a:r>
            <a:endParaRPr lang="en-US"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Exploring the trends in Alcohol Content of Beers in the USA</a:t>
            </a:r>
            <a:endParaRPr/>
          </a:p>
        </p:txBody>
      </p:sp>
      <p:sp>
        <p:nvSpPr>
          <p:cNvPr id="195" name="Google Shape;195;p22"/>
          <p:cNvSpPr txBox="1">
            <a:spLocks noGrp="1"/>
          </p:cNvSpPr>
          <p:nvPr>
            <p:ph type="body" idx="1"/>
          </p:nvPr>
        </p:nvSpPr>
        <p:spPr>
          <a:xfrm>
            <a:off x="1297500" y="1307838"/>
            <a:ext cx="47826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900">
                <a:solidFill>
                  <a:srgbClr val="00FFFF"/>
                </a:solidFill>
              </a:rPr>
              <a:t>The Summary of ABV in US Beers </a:t>
            </a:r>
            <a:r>
              <a:rPr lang="en" sz="1900"/>
              <a:t>  </a:t>
            </a:r>
            <a:endParaRPr sz="1900"/>
          </a:p>
          <a:p>
            <a:pPr marL="0" lvl="0" indent="0" algn="l" rtl="0">
              <a:spcBef>
                <a:spcPts val="1600"/>
              </a:spcBef>
              <a:spcAft>
                <a:spcPts val="0"/>
              </a:spcAft>
              <a:buNone/>
            </a:pPr>
            <a:endParaRPr sz="400"/>
          </a:p>
          <a:p>
            <a:pPr marL="0" lvl="0" indent="0" algn="l" rtl="0">
              <a:spcBef>
                <a:spcPts val="1600"/>
              </a:spcBef>
              <a:spcAft>
                <a:spcPts val="1600"/>
              </a:spcAft>
              <a:buNone/>
            </a:pPr>
            <a:endParaRPr sz="900"/>
          </a:p>
        </p:txBody>
      </p:sp>
      <p:graphicFrame>
        <p:nvGraphicFramePr>
          <p:cNvPr id="196" name="Google Shape;196;p22"/>
          <p:cNvGraphicFramePr/>
          <p:nvPr/>
        </p:nvGraphicFramePr>
        <p:xfrm>
          <a:off x="751575" y="1697925"/>
          <a:ext cx="4782600" cy="792410"/>
        </p:xfrm>
        <a:graphic>
          <a:graphicData uri="http://schemas.openxmlformats.org/drawingml/2006/table">
            <a:tbl>
              <a:tblPr>
                <a:noFill/>
                <a:tableStyleId>{C04D52FB-AF31-4C4E-9589-3F6F210FB574}</a:tableStyleId>
              </a:tblPr>
              <a:tblGrid>
                <a:gridCol w="797100">
                  <a:extLst>
                    <a:ext uri="{9D8B030D-6E8A-4147-A177-3AD203B41FA5}">
                      <a16:colId xmlns:a16="http://schemas.microsoft.com/office/drawing/2014/main" val="20000"/>
                    </a:ext>
                  </a:extLst>
                </a:gridCol>
                <a:gridCol w="797100">
                  <a:extLst>
                    <a:ext uri="{9D8B030D-6E8A-4147-A177-3AD203B41FA5}">
                      <a16:colId xmlns:a16="http://schemas.microsoft.com/office/drawing/2014/main" val="20001"/>
                    </a:ext>
                  </a:extLst>
                </a:gridCol>
                <a:gridCol w="797100">
                  <a:extLst>
                    <a:ext uri="{9D8B030D-6E8A-4147-A177-3AD203B41FA5}">
                      <a16:colId xmlns:a16="http://schemas.microsoft.com/office/drawing/2014/main" val="20002"/>
                    </a:ext>
                  </a:extLst>
                </a:gridCol>
                <a:gridCol w="797100">
                  <a:extLst>
                    <a:ext uri="{9D8B030D-6E8A-4147-A177-3AD203B41FA5}">
                      <a16:colId xmlns:a16="http://schemas.microsoft.com/office/drawing/2014/main" val="20003"/>
                    </a:ext>
                  </a:extLst>
                </a:gridCol>
                <a:gridCol w="797100">
                  <a:extLst>
                    <a:ext uri="{9D8B030D-6E8A-4147-A177-3AD203B41FA5}">
                      <a16:colId xmlns:a16="http://schemas.microsoft.com/office/drawing/2014/main" val="20004"/>
                    </a:ext>
                  </a:extLst>
                </a:gridCol>
                <a:gridCol w="797100">
                  <a:extLst>
                    <a:ext uri="{9D8B030D-6E8A-4147-A177-3AD203B41FA5}">
                      <a16:colId xmlns:a16="http://schemas.microsoft.com/office/drawing/2014/main" val="20005"/>
                    </a:ext>
                  </a:extLst>
                </a:gridCol>
              </a:tblGrid>
              <a:tr h="396200">
                <a:tc>
                  <a:txBody>
                    <a:bodyPr/>
                    <a:lstStyle/>
                    <a:p>
                      <a:pPr marL="0" lvl="0" indent="0" algn="l" rtl="0">
                        <a:spcBef>
                          <a:spcPts val="0"/>
                        </a:spcBef>
                        <a:spcAft>
                          <a:spcPts val="0"/>
                        </a:spcAft>
                        <a:buNone/>
                      </a:pPr>
                      <a:r>
                        <a:rPr lang="en" sz="1100">
                          <a:solidFill>
                            <a:schemeClr val="lt1"/>
                          </a:solidFill>
                        </a:rPr>
                        <a:t>Minimum</a:t>
                      </a:r>
                      <a:endParaRPr sz="1100">
                        <a:solidFill>
                          <a:schemeClr val="lt1"/>
                        </a:solidFill>
                      </a:endParaRPr>
                    </a:p>
                  </a:txBody>
                  <a:tcPr marL="91425" marR="91425" marT="91425" marB="91425"/>
                </a:tc>
                <a:tc>
                  <a:txBody>
                    <a:bodyPr/>
                    <a:lstStyle/>
                    <a:p>
                      <a:pPr marL="0" lvl="0" indent="0" algn="l" rtl="0">
                        <a:spcBef>
                          <a:spcPts val="0"/>
                        </a:spcBef>
                        <a:spcAft>
                          <a:spcPts val="0"/>
                        </a:spcAft>
                        <a:buNone/>
                      </a:pPr>
                      <a:r>
                        <a:rPr lang="en" sz="1100">
                          <a:solidFill>
                            <a:schemeClr val="lt1"/>
                          </a:solidFill>
                        </a:rPr>
                        <a:t>1st Qu.</a:t>
                      </a:r>
                      <a:endParaRPr sz="1100">
                        <a:solidFill>
                          <a:schemeClr val="lt1"/>
                        </a:solidFill>
                      </a:endParaRPr>
                    </a:p>
                  </a:txBody>
                  <a:tcPr marL="91425" marR="91425" marT="91425" marB="91425"/>
                </a:tc>
                <a:tc>
                  <a:txBody>
                    <a:bodyPr/>
                    <a:lstStyle/>
                    <a:p>
                      <a:pPr marL="0" lvl="0" indent="0" algn="l" rtl="0">
                        <a:spcBef>
                          <a:spcPts val="0"/>
                        </a:spcBef>
                        <a:spcAft>
                          <a:spcPts val="0"/>
                        </a:spcAft>
                        <a:buNone/>
                      </a:pPr>
                      <a:r>
                        <a:rPr lang="en" sz="1100">
                          <a:solidFill>
                            <a:schemeClr val="lt1"/>
                          </a:solidFill>
                        </a:rPr>
                        <a:t>Median</a:t>
                      </a:r>
                      <a:endParaRPr sz="1100">
                        <a:solidFill>
                          <a:schemeClr val="lt1"/>
                        </a:solidFill>
                      </a:endParaRPr>
                    </a:p>
                  </a:txBody>
                  <a:tcPr marL="91425" marR="91425" marT="91425" marB="91425"/>
                </a:tc>
                <a:tc>
                  <a:txBody>
                    <a:bodyPr/>
                    <a:lstStyle/>
                    <a:p>
                      <a:pPr marL="0" lvl="0" indent="0" algn="l" rtl="0">
                        <a:spcBef>
                          <a:spcPts val="0"/>
                        </a:spcBef>
                        <a:spcAft>
                          <a:spcPts val="0"/>
                        </a:spcAft>
                        <a:buNone/>
                      </a:pPr>
                      <a:r>
                        <a:rPr lang="en" sz="1100">
                          <a:solidFill>
                            <a:schemeClr val="lt1"/>
                          </a:solidFill>
                        </a:rPr>
                        <a:t>Mean</a:t>
                      </a:r>
                      <a:endParaRPr sz="1100">
                        <a:solidFill>
                          <a:schemeClr val="lt1"/>
                        </a:solidFill>
                      </a:endParaRPr>
                    </a:p>
                  </a:txBody>
                  <a:tcPr marL="91425" marR="91425" marT="91425" marB="91425"/>
                </a:tc>
                <a:tc>
                  <a:txBody>
                    <a:bodyPr/>
                    <a:lstStyle/>
                    <a:p>
                      <a:pPr marL="0" lvl="0" indent="0" algn="l" rtl="0">
                        <a:spcBef>
                          <a:spcPts val="0"/>
                        </a:spcBef>
                        <a:spcAft>
                          <a:spcPts val="0"/>
                        </a:spcAft>
                        <a:buNone/>
                      </a:pPr>
                      <a:r>
                        <a:rPr lang="en" sz="1100">
                          <a:solidFill>
                            <a:schemeClr val="lt1"/>
                          </a:solidFill>
                        </a:rPr>
                        <a:t>3rd Qu.</a:t>
                      </a:r>
                      <a:endParaRPr sz="1100">
                        <a:solidFill>
                          <a:schemeClr val="lt1"/>
                        </a:solidFill>
                      </a:endParaRPr>
                    </a:p>
                  </a:txBody>
                  <a:tcPr marL="91425" marR="91425" marT="91425" marB="91425"/>
                </a:tc>
                <a:tc>
                  <a:txBody>
                    <a:bodyPr/>
                    <a:lstStyle/>
                    <a:p>
                      <a:pPr marL="0" lvl="0" indent="0" algn="l" rtl="0">
                        <a:spcBef>
                          <a:spcPts val="0"/>
                        </a:spcBef>
                        <a:spcAft>
                          <a:spcPts val="0"/>
                        </a:spcAft>
                        <a:buNone/>
                      </a:pPr>
                      <a:r>
                        <a:rPr lang="en" sz="1100">
                          <a:solidFill>
                            <a:schemeClr val="lt1"/>
                          </a:solidFill>
                        </a:rPr>
                        <a:t>Max</a:t>
                      </a:r>
                      <a:endParaRPr sz="1100">
                        <a:solidFill>
                          <a:schemeClr val="lt1"/>
                        </a:solidFill>
                      </a:endParaRPr>
                    </a:p>
                  </a:txBody>
                  <a:tcPr marL="91425" marR="91425" marT="91425" marB="91425"/>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
                          <a:solidFill>
                            <a:schemeClr val="lt1"/>
                          </a:solidFill>
                        </a:rPr>
                        <a:t>0.0010</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en">
                          <a:solidFill>
                            <a:schemeClr val="lt1"/>
                          </a:solidFill>
                        </a:rPr>
                        <a:t>0.0500</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en">
                          <a:solidFill>
                            <a:schemeClr val="lt1"/>
                          </a:solidFill>
                        </a:rPr>
                        <a:t>0.0560</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en">
                          <a:solidFill>
                            <a:schemeClr val="lt1"/>
                          </a:solidFill>
                        </a:rPr>
                        <a:t>0.0598</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en">
                          <a:solidFill>
                            <a:schemeClr val="lt1"/>
                          </a:solidFill>
                        </a:rPr>
                        <a:t>0.0670</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en">
                          <a:solidFill>
                            <a:schemeClr val="lt1"/>
                          </a:solidFill>
                        </a:rPr>
                        <a:t>0.1280</a:t>
                      </a:r>
                      <a:endParaRPr>
                        <a:solidFill>
                          <a:schemeClr val="lt1"/>
                        </a:solidFill>
                      </a:endParaRPr>
                    </a:p>
                  </a:txBody>
                  <a:tcPr marL="91425" marR="91425" marT="91425" marB="91425"/>
                </a:tc>
                <a:extLst>
                  <a:ext uri="{0D108BD9-81ED-4DB2-BD59-A6C34878D82A}">
                    <a16:rowId xmlns:a16="http://schemas.microsoft.com/office/drawing/2014/main" val="10001"/>
                  </a:ext>
                </a:extLst>
              </a:tr>
            </a:tbl>
          </a:graphicData>
        </a:graphic>
      </p:graphicFrame>
      <p:pic>
        <p:nvPicPr>
          <p:cNvPr id="197" name="Google Shape;197;p22"/>
          <p:cNvPicPr preferRelativeResize="0"/>
          <p:nvPr/>
        </p:nvPicPr>
        <p:blipFill>
          <a:blip r:embed="rId3">
            <a:alphaModFix/>
          </a:blip>
          <a:stretch>
            <a:fillRect/>
          </a:stretch>
        </p:blipFill>
        <p:spPr>
          <a:xfrm>
            <a:off x="751575" y="2801525"/>
            <a:ext cx="4782600" cy="2179533"/>
          </a:xfrm>
          <a:prstGeom prst="rect">
            <a:avLst/>
          </a:prstGeom>
          <a:noFill/>
          <a:ln>
            <a:noFill/>
          </a:ln>
        </p:spPr>
      </p:pic>
      <p:pic>
        <p:nvPicPr>
          <p:cNvPr id="198" name="Google Shape;198;p22"/>
          <p:cNvPicPr preferRelativeResize="0"/>
          <p:nvPr/>
        </p:nvPicPr>
        <p:blipFill>
          <a:blip r:embed="rId4">
            <a:alphaModFix/>
          </a:blip>
          <a:stretch>
            <a:fillRect/>
          </a:stretch>
        </p:blipFill>
        <p:spPr>
          <a:xfrm>
            <a:off x="5863400" y="1550125"/>
            <a:ext cx="3128200" cy="34309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there  any relationship between  bitterness of the a beer and its alcohol content ?</a:t>
            </a:r>
            <a:endParaRPr/>
          </a:p>
        </p:txBody>
      </p:sp>
      <p:sp>
        <p:nvSpPr>
          <p:cNvPr id="204" name="Google Shape;204;p23"/>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05" name="Google Shape;205;p23"/>
          <p:cNvPicPr preferRelativeResize="0"/>
          <p:nvPr/>
        </p:nvPicPr>
        <p:blipFill>
          <a:blip r:embed="rId3">
            <a:alphaModFix/>
          </a:blip>
          <a:stretch>
            <a:fillRect/>
          </a:stretch>
        </p:blipFill>
        <p:spPr>
          <a:xfrm>
            <a:off x="1297500" y="1567550"/>
            <a:ext cx="6932100" cy="30105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there  any relationship between  bitterness of the a beer and its alcohol content ?</a:t>
            </a:r>
            <a:endParaRPr/>
          </a:p>
        </p:txBody>
      </p:sp>
      <p:sp>
        <p:nvSpPr>
          <p:cNvPr id="211" name="Google Shape;211;p2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12" name="Google Shape;212;p24"/>
          <p:cNvPicPr preferRelativeResize="0"/>
          <p:nvPr/>
        </p:nvPicPr>
        <p:blipFill>
          <a:blip r:embed="rId3">
            <a:alphaModFix/>
          </a:blip>
          <a:stretch>
            <a:fillRect/>
          </a:stretch>
        </p:blipFill>
        <p:spPr>
          <a:xfrm>
            <a:off x="1297488" y="1367600"/>
            <a:ext cx="7343775" cy="36385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IPA vs Other Ales</a:t>
            </a:r>
            <a:endParaRPr/>
          </a:p>
        </p:txBody>
      </p:sp>
      <p:sp>
        <p:nvSpPr>
          <p:cNvPr id="218" name="Google Shape;218;p25"/>
          <p:cNvSpPr txBox="1">
            <a:spLocks noGrp="1"/>
          </p:cNvSpPr>
          <p:nvPr>
            <p:ph type="body" idx="1"/>
          </p:nvPr>
        </p:nvSpPr>
        <p:spPr>
          <a:xfrm>
            <a:off x="1082850" y="1567550"/>
            <a:ext cx="3757800" cy="160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We can see a relationship  between IPA and other ales.</a:t>
            </a:r>
            <a:endParaRPr dirty="0"/>
          </a:p>
          <a:p>
            <a:pPr marL="0" lvl="0" indent="0" algn="l" rtl="0">
              <a:spcBef>
                <a:spcPts val="1600"/>
              </a:spcBef>
              <a:spcAft>
                <a:spcPts val="1600"/>
              </a:spcAft>
              <a:buNone/>
            </a:pPr>
            <a:r>
              <a:rPr lang="en-US" dirty="0"/>
              <a:t>KNN classifier model </a:t>
            </a:r>
            <a:endParaRPr dirty="0"/>
          </a:p>
        </p:txBody>
      </p:sp>
      <p:pic>
        <p:nvPicPr>
          <p:cNvPr id="219" name="Google Shape;219;p25"/>
          <p:cNvPicPr preferRelativeResize="0"/>
          <p:nvPr/>
        </p:nvPicPr>
        <p:blipFill>
          <a:blip r:embed="rId3">
            <a:alphaModFix/>
          </a:blip>
          <a:stretch>
            <a:fillRect/>
          </a:stretch>
        </p:blipFill>
        <p:spPr>
          <a:xfrm>
            <a:off x="5385275" y="955163"/>
            <a:ext cx="3352800" cy="38385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Bottles sizes </a:t>
            </a:r>
            <a:endParaRPr/>
          </a:p>
        </p:txBody>
      </p:sp>
      <p:sp>
        <p:nvSpPr>
          <p:cNvPr id="225" name="Google Shape;225;p26"/>
          <p:cNvSpPr txBox="1">
            <a:spLocks noGrp="1"/>
          </p:cNvSpPr>
          <p:nvPr>
            <p:ph type="body" idx="1"/>
          </p:nvPr>
        </p:nvSpPr>
        <p:spPr>
          <a:xfrm>
            <a:off x="1141850" y="1164275"/>
            <a:ext cx="7038900" cy="67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We can get some idea about what size bottles is being sold in each state, and  be able to guide  future beer launches and what size to target in what locations. </a:t>
            </a:r>
            <a:endParaRPr/>
          </a:p>
        </p:txBody>
      </p:sp>
      <p:pic>
        <p:nvPicPr>
          <p:cNvPr id="226" name="Google Shape;226;p26"/>
          <p:cNvPicPr preferRelativeResize="0"/>
          <p:nvPr/>
        </p:nvPicPr>
        <p:blipFill>
          <a:blip r:embed="rId3">
            <a:alphaModFix/>
          </a:blip>
          <a:stretch>
            <a:fillRect/>
          </a:stretch>
        </p:blipFill>
        <p:spPr>
          <a:xfrm>
            <a:off x="1201575" y="2242378"/>
            <a:ext cx="6740850" cy="27596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2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Closing Statement</a:t>
            </a:r>
            <a:endParaRPr/>
          </a:p>
        </p:txBody>
      </p:sp>
      <p:sp>
        <p:nvSpPr>
          <p:cNvPr id="232" name="Google Shape;232;p27"/>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We were able to conduct analysis from multiple different angles , and make inferences based on  the datasets that were provided.  We hope that this will fuel data driven decisions on future beer launches and beers that might need to be refreshed.</a:t>
            </a:r>
            <a:endParaRPr/>
          </a:p>
        </p:txBody>
      </p:sp>
      <p:pic>
        <p:nvPicPr>
          <p:cNvPr id="233" name="Google Shape;233;p27"/>
          <p:cNvPicPr preferRelativeResize="0"/>
          <p:nvPr/>
        </p:nvPicPr>
        <p:blipFill>
          <a:blip r:embed="rId3">
            <a:alphaModFix/>
          </a:blip>
          <a:stretch>
            <a:fillRect/>
          </a:stretch>
        </p:blipFill>
        <p:spPr>
          <a:xfrm>
            <a:off x="3222900" y="2621175"/>
            <a:ext cx="2518499" cy="22004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8"/>
          <p:cNvSpPr txBox="1">
            <a:spLocks noGrp="1"/>
          </p:cNvSpPr>
          <p:nvPr>
            <p:ph type="title"/>
          </p:nvPr>
        </p:nvSpPr>
        <p:spPr>
          <a:xfrm>
            <a:off x="3013650" y="2257000"/>
            <a:ext cx="31167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 You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Exploratory Data Analysis of Beers</a:t>
            </a:r>
            <a:endParaRPr/>
          </a:p>
        </p:txBody>
      </p:sp>
      <p:sp>
        <p:nvSpPr>
          <p:cNvPr id="141" name="Google Shape;141;p14"/>
          <p:cNvSpPr txBox="1">
            <a:spLocks noGrp="1"/>
          </p:cNvSpPr>
          <p:nvPr>
            <p:ph type="body" idx="1"/>
          </p:nvPr>
        </p:nvSpPr>
        <p:spPr>
          <a:xfrm>
            <a:off x="1052550" y="1487457"/>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WHY?</a:t>
            </a:r>
            <a:endParaRPr dirty="0"/>
          </a:p>
          <a:p>
            <a:pPr marL="0" lvl="0" indent="0" algn="l" rtl="0">
              <a:spcBef>
                <a:spcPts val="1600"/>
              </a:spcBef>
              <a:spcAft>
                <a:spcPts val="0"/>
              </a:spcAft>
              <a:buNone/>
            </a:pPr>
            <a:r>
              <a:rPr lang="en" dirty="0"/>
              <a:t>Agenda </a:t>
            </a:r>
            <a:endParaRPr dirty="0"/>
          </a:p>
          <a:p>
            <a:pPr marL="457200" lvl="0" indent="-311150" algn="l" rtl="0">
              <a:spcBef>
                <a:spcPts val="1600"/>
              </a:spcBef>
              <a:spcAft>
                <a:spcPts val="0"/>
              </a:spcAft>
              <a:buSzPts val="1300"/>
              <a:buAutoNum type="arabicPeriod"/>
            </a:pPr>
            <a:r>
              <a:rPr lang="en" dirty="0"/>
              <a:t>Explain the beers data set &amp; brewery data set</a:t>
            </a:r>
            <a:endParaRPr dirty="0"/>
          </a:p>
          <a:p>
            <a:pPr marL="457200" lvl="0" indent="-311150" algn="l" rtl="0">
              <a:spcBef>
                <a:spcPts val="0"/>
              </a:spcBef>
              <a:spcAft>
                <a:spcPts val="0"/>
              </a:spcAft>
              <a:buSzPts val="1300"/>
              <a:buAutoNum type="arabicPeriod"/>
            </a:pPr>
            <a:r>
              <a:rPr lang="en" dirty="0"/>
              <a:t>Analysis of  breweries by state</a:t>
            </a:r>
            <a:endParaRPr dirty="0"/>
          </a:p>
          <a:p>
            <a:pPr marL="457200" lvl="0" indent="-311150" algn="l" rtl="0">
              <a:spcBef>
                <a:spcPts val="0"/>
              </a:spcBef>
              <a:spcAft>
                <a:spcPts val="0"/>
              </a:spcAft>
              <a:buSzPts val="1300"/>
              <a:buAutoNum type="arabicPeriod"/>
            </a:pPr>
            <a:r>
              <a:rPr lang="en" dirty="0"/>
              <a:t>Combining of both datasets to make inferences </a:t>
            </a:r>
            <a:endParaRPr dirty="0"/>
          </a:p>
          <a:p>
            <a:pPr marL="457200" lvl="0" indent="-311150" algn="l" rtl="0">
              <a:spcBef>
                <a:spcPts val="0"/>
              </a:spcBef>
              <a:spcAft>
                <a:spcPts val="0"/>
              </a:spcAft>
              <a:buSzPts val="1300"/>
              <a:buAutoNum type="arabicPeriod"/>
            </a:pPr>
            <a:r>
              <a:rPr lang="en" dirty="0"/>
              <a:t>Looking into the median Alcohol content of Beers and IBU by state </a:t>
            </a:r>
            <a:endParaRPr dirty="0"/>
          </a:p>
          <a:p>
            <a:pPr marL="457200" lvl="0" indent="-311150" algn="l" rtl="0">
              <a:spcBef>
                <a:spcPts val="0"/>
              </a:spcBef>
              <a:spcAft>
                <a:spcPts val="0"/>
              </a:spcAft>
              <a:buSzPts val="1300"/>
              <a:buAutoNum type="arabicPeriod"/>
            </a:pPr>
            <a:r>
              <a:rPr lang="en" dirty="0"/>
              <a:t>Exploring the trends in Alcohol Content of Beers in the USA</a:t>
            </a:r>
            <a:endParaRPr dirty="0"/>
          </a:p>
          <a:p>
            <a:pPr marL="457200" lvl="0" indent="-311150" algn="l" rtl="0">
              <a:spcBef>
                <a:spcPts val="0"/>
              </a:spcBef>
              <a:spcAft>
                <a:spcPts val="0"/>
              </a:spcAft>
              <a:buSzPts val="1300"/>
              <a:buAutoNum type="arabicPeriod"/>
            </a:pPr>
            <a:r>
              <a:rPr lang="en" dirty="0"/>
              <a:t>Is there  any relationship between  bitterness of the a beer and its alcohol content ?</a:t>
            </a:r>
          </a:p>
          <a:p>
            <a:pPr marL="457200" lvl="0" indent="-311150" algn="l" rtl="0">
              <a:spcBef>
                <a:spcPts val="0"/>
              </a:spcBef>
              <a:spcAft>
                <a:spcPts val="0"/>
              </a:spcAft>
              <a:buSzPts val="1300"/>
              <a:buAutoNum type="arabicPeriod"/>
            </a:pPr>
            <a:r>
              <a:rPr lang="en" dirty="0"/>
              <a:t>Try to make a model to predict beer types</a:t>
            </a:r>
          </a:p>
          <a:p>
            <a:pPr marL="457200" lvl="0" indent="-311150" algn="l" rtl="0">
              <a:spcBef>
                <a:spcPts val="0"/>
              </a:spcBef>
              <a:spcAft>
                <a:spcPts val="0"/>
              </a:spcAft>
              <a:buSzPts val="1300"/>
              <a:buAutoNum type="arabicPeriod"/>
            </a:pPr>
            <a:r>
              <a:rPr lang="en" dirty="0"/>
              <a:t>See beer sizes sold by state</a:t>
            </a:r>
            <a:endParaRPr dirty="0"/>
          </a:p>
          <a:p>
            <a:pPr marL="457200" lvl="0" indent="-311150" algn="l" rtl="0">
              <a:spcBef>
                <a:spcPts val="0"/>
              </a:spcBef>
              <a:spcAft>
                <a:spcPts val="0"/>
              </a:spcAft>
              <a:buSzPts val="1300"/>
              <a:buAutoNum type="arabicPeriod"/>
            </a:pPr>
            <a:r>
              <a:rPr lang="en" dirty="0"/>
              <a:t>Conclusion </a:t>
            </a:r>
            <a:endParaRPr dirty="0"/>
          </a:p>
          <a:p>
            <a:pPr marL="0" lvl="0" indent="0" algn="l" rtl="0">
              <a:spcBef>
                <a:spcPts val="1600"/>
              </a:spcBef>
              <a:spcAft>
                <a:spcPts val="160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1297500" y="414600"/>
            <a:ext cx="7038900" cy="914100"/>
          </a:xfrm>
          <a:prstGeom prst="rect">
            <a:avLst/>
          </a:prstGeom>
        </p:spPr>
        <p:txBody>
          <a:bodyPr spcFirstLastPara="1" wrap="square" lIns="91425" tIns="91425" rIns="91425" bIns="91425" anchor="t" anchorCtr="0">
            <a:noAutofit/>
          </a:bodyPr>
          <a:lstStyle/>
          <a:p>
            <a:pPr marL="457200" lvl="0" indent="0" algn="l" rtl="0">
              <a:lnSpc>
                <a:spcPct val="115000"/>
              </a:lnSpc>
              <a:spcBef>
                <a:spcPts val="0"/>
              </a:spcBef>
              <a:spcAft>
                <a:spcPts val="1600"/>
              </a:spcAft>
              <a:buNone/>
            </a:pPr>
            <a:r>
              <a:rPr lang="en" sz="2100">
                <a:latin typeface="Lato"/>
                <a:ea typeface="Lato"/>
                <a:cs typeface="Lato"/>
                <a:sym typeface="Lato"/>
              </a:rPr>
              <a:t>Beers &amp; Breweries Data set</a:t>
            </a:r>
            <a:endParaRPr sz="3200"/>
          </a:p>
        </p:txBody>
      </p:sp>
      <p:sp>
        <p:nvSpPr>
          <p:cNvPr id="147" name="Google Shape;147;p1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We received from the  company two data sets . </a:t>
            </a:r>
            <a:endParaRPr dirty="0"/>
          </a:p>
          <a:p>
            <a:pPr marL="457200" lvl="0" indent="-311150" algn="l" rtl="0">
              <a:spcBef>
                <a:spcPts val="1600"/>
              </a:spcBef>
              <a:spcAft>
                <a:spcPts val="0"/>
              </a:spcAft>
              <a:buSzPts val="1300"/>
              <a:buChar char="●"/>
            </a:pPr>
            <a:r>
              <a:rPr lang="en" dirty="0"/>
              <a:t>Beer  dataset included  a list  of different beers  their beer ID , Brewery ID associated with it  and Information about It’s style , Alcohol by Volume (ABV), and International Bitterness Units (IBU).</a:t>
            </a:r>
            <a:endParaRPr dirty="0"/>
          </a:p>
          <a:p>
            <a:pPr marL="457200" lvl="0" indent="0" algn="l" rtl="0">
              <a:spcBef>
                <a:spcPts val="1600"/>
              </a:spcBef>
              <a:spcAft>
                <a:spcPts val="0"/>
              </a:spcAft>
              <a:buNone/>
            </a:pPr>
            <a:endParaRPr dirty="0"/>
          </a:p>
          <a:p>
            <a:pPr marL="457200" lvl="0" indent="-311150" algn="l" rtl="0">
              <a:spcBef>
                <a:spcPts val="1600"/>
              </a:spcBef>
              <a:spcAft>
                <a:spcPts val="0"/>
              </a:spcAft>
              <a:buSzPts val="1300"/>
              <a:buChar char="●"/>
            </a:pPr>
            <a:r>
              <a:rPr lang="en" dirty="0"/>
              <a:t>Breweries dataset included  a list  of names of breweries , their Brew IDs,  and location.</a:t>
            </a:r>
            <a:endParaRPr dirty="0"/>
          </a:p>
          <a:p>
            <a:pPr marL="457200" lvl="0" indent="0" algn="l" rtl="0">
              <a:spcBef>
                <a:spcPts val="1600"/>
              </a:spcBef>
              <a:spcAft>
                <a:spcPts val="160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of Breweries by state</a:t>
            </a:r>
            <a:endParaRPr/>
          </a:p>
        </p:txBody>
      </p:sp>
      <p:sp>
        <p:nvSpPr>
          <p:cNvPr id="153" name="Google Shape;153;p1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54" name="Google Shape;154;p16"/>
          <p:cNvPicPr preferRelativeResize="0"/>
          <p:nvPr/>
        </p:nvPicPr>
        <p:blipFill>
          <a:blip r:embed="rId3">
            <a:alphaModFix/>
          </a:blip>
          <a:stretch>
            <a:fillRect/>
          </a:stretch>
        </p:blipFill>
        <p:spPr>
          <a:xfrm>
            <a:off x="164475" y="903288"/>
            <a:ext cx="8815052" cy="40873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Heat Map of  Breweries by state</a:t>
            </a:r>
            <a:endParaRPr/>
          </a:p>
        </p:txBody>
      </p:sp>
      <p:sp>
        <p:nvSpPr>
          <p:cNvPr id="160" name="Google Shape;160;p17"/>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61" name="Google Shape;161;p17"/>
          <p:cNvPicPr preferRelativeResize="0"/>
          <p:nvPr/>
        </p:nvPicPr>
        <p:blipFill rotWithShape="1">
          <a:blip r:embed="rId3">
            <a:alphaModFix/>
          </a:blip>
          <a:srcRect l="5665" r="5815"/>
          <a:stretch/>
        </p:blipFill>
        <p:spPr>
          <a:xfrm>
            <a:off x="518325" y="1121600"/>
            <a:ext cx="8094051" cy="38030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Before &amp; After</a:t>
            </a:r>
            <a:endParaRPr/>
          </a:p>
        </p:txBody>
      </p:sp>
      <p:sp>
        <p:nvSpPr>
          <p:cNvPr id="167" name="Google Shape;167;p18"/>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68" name="Google Shape;168;p18"/>
          <p:cNvPicPr preferRelativeResize="0"/>
          <p:nvPr/>
        </p:nvPicPr>
        <p:blipFill>
          <a:blip r:embed="rId3">
            <a:alphaModFix/>
          </a:blip>
          <a:stretch>
            <a:fillRect/>
          </a:stretch>
        </p:blipFill>
        <p:spPr>
          <a:xfrm>
            <a:off x="344438" y="1108625"/>
            <a:ext cx="3952875" cy="3829050"/>
          </a:xfrm>
          <a:prstGeom prst="rect">
            <a:avLst/>
          </a:prstGeom>
          <a:noFill/>
          <a:ln>
            <a:noFill/>
          </a:ln>
        </p:spPr>
      </p:pic>
      <p:pic>
        <p:nvPicPr>
          <p:cNvPr id="169" name="Google Shape;169;p18"/>
          <p:cNvPicPr preferRelativeResize="0"/>
          <p:nvPr/>
        </p:nvPicPr>
        <p:blipFill>
          <a:blip r:embed="rId4">
            <a:alphaModFix/>
          </a:blip>
          <a:stretch>
            <a:fillRect/>
          </a:stretch>
        </p:blipFill>
        <p:spPr>
          <a:xfrm>
            <a:off x="4571988" y="1108625"/>
            <a:ext cx="3952875" cy="38290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Looking into the median Alcohol content of Beers by state</a:t>
            </a:r>
            <a:endParaRPr/>
          </a:p>
        </p:txBody>
      </p:sp>
      <p:sp>
        <p:nvSpPr>
          <p:cNvPr id="175" name="Google Shape;175;p1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76" name="Google Shape;176;p19"/>
          <p:cNvPicPr preferRelativeResize="0"/>
          <p:nvPr/>
        </p:nvPicPr>
        <p:blipFill>
          <a:blip r:embed="rId3">
            <a:alphaModFix/>
          </a:blip>
          <a:stretch>
            <a:fillRect/>
          </a:stretch>
        </p:blipFill>
        <p:spPr>
          <a:xfrm>
            <a:off x="360825" y="1307850"/>
            <a:ext cx="8534500" cy="31250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Looking into the median IBU of Beers by state</a:t>
            </a:r>
            <a:endParaRPr/>
          </a:p>
        </p:txBody>
      </p:sp>
      <p:sp>
        <p:nvSpPr>
          <p:cNvPr id="182" name="Google Shape;182;p2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83" name="Google Shape;183;p20"/>
          <p:cNvPicPr preferRelativeResize="0"/>
          <p:nvPr/>
        </p:nvPicPr>
        <p:blipFill>
          <a:blip r:embed="rId3">
            <a:alphaModFix/>
          </a:blip>
          <a:stretch>
            <a:fillRect/>
          </a:stretch>
        </p:blipFill>
        <p:spPr>
          <a:xfrm>
            <a:off x="371600" y="1307850"/>
            <a:ext cx="8281051" cy="37022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Maximum ABV and IBU</a:t>
            </a:r>
            <a:endParaRPr/>
          </a:p>
        </p:txBody>
      </p:sp>
      <p:sp>
        <p:nvSpPr>
          <p:cNvPr id="189" name="Google Shape;189;p21"/>
          <p:cNvSpPr txBox="1">
            <a:spLocks noGrp="1"/>
          </p:cNvSpPr>
          <p:nvPr>
            <p:ph type="body" idx="1"/>
          </p:nvPr>
        </p:nvSpPr>
        <p:spPr>
          <a:xfrm>
            <a:off x="1228400" y="162130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state with the highest Alcoholic Beverage by Volume (ABV) beer is </a:t>
            </a:r>
            <a:r>
              <a:rPr lang="en">
                <a:solidFill>
                  <a:srgbClr val="00FFFF"/>
                </a:solidFill>
              </a:rPr>
              <a:t>Colorado </a:t>
            </a:r>
            <a:r>
              <a:rPr lang="en"/>
              <a:t>.</a:t>
            </a:r>
            <a:endParaRPr/>
          </a:p>
          <a:p>
            <a:pPr marL="0" lvl="0" indent="0" algn="l" rtl="0">
              <a:spcBef>
                <a:spcPts val="1600"/>
              </a:spcBef>
              <a:spcAft>
                <a:spcPts val="0"/>
              </a:spcAft>
              <a:buNone/>
            </a:pPr>
            <a:r>
              <a:rPr lang="en"/>
              <a:t> The beer is called Lee Hill Series Vol. 5 - Belgian Style Quadrupel Ale having a ABV of 0.128</a:t>
            </a:r>
            <a:endParaRPr/>
          </a:p>
          <a:p>
            <a:pPr marL="0" lvl="0" indent="0" algn="l" rtl="0">
              <a:spcBef>
                <a:spcPts val="1600"/>
              </a:spcBef>
              <a:spcAft>
                <a:spcPts val="0"/>
              </a:spcAft>
              <a:buNone/>
            </a:pPr>
            <a:endParaRPr/>
          </a:p>
          <a:p>
            <a:pPr marL="0" lvl="0" indent="0" algn="l" rtl="0">
              <a:spcBef>
                <a:spcPts val="1600"/>
              </a:spcBef>
              <a:spcAft>
                <a:spcPts val="0"/>
              </a:spcAft>
              <a:buNone/>
            </a:pPr>
            <a:r>
              <a:rPr lang="en"/>
              <a:t>The state with the highest International Bitterness Unit (IBU) beer is </a:t>
            </a:r>
            <a:r>
              <a:rPr lang="en">
                <a:solidFill>
                  <a:srgbClr val="00FFFF"/>
                </a:solidFill>
              </a:rPr>
              <a:t>Oregon</a:t>
            </a:r>
            <a:r>
              <a:rPr lang="en"/>
              <a:t>.</a:t>
            </a:r>
            <a:endParaRPr/>
          </a:p>
          <a:p>
            <a:pPr marL="0" lvl="0" indent="0" algn="l" rtl="0">
              <a:spcBef>
                <a:spcPts val="1600"/>
              </a:spcBef>
              <a:spcAft>
                <a:spcPts val="1600"/>
              </a:spcAft>
              <a:buNone/>
            </a:pPr>
            <a:r>
              <a:rPr lang="en"/>
              <a:t>The beer is called Bitter Bitch Imperial IPA and has an IBU of 138</a:t>
            </a:r>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161</TotalTime>
  <Words>760</Words>
  <Application>Microsoft Office PowerPoint</Application>
  <PresentationFormat>On-screen Show (16:9)</PresentationFormat>
  <Paragraphs>69</Paragraphs>
  <Slides>16</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Montserrat</vt:lpstr>
      <vt:lpstr>Lato</vt:lpstr>
      <vt:lpstr>Arial</vt:lpstr>
      <vt:lpstr>Focus</vt:lpstr>
      <vt:lpstr>DOING DATA  SCIENCE</vt:lpstr>
      <vt:lpstr>Exploratory Data Analysis of Beers</vt:lpstr>
      <vt:lpstr>Beers &amp; Breweries Data set</vt:lpstr>
      <vt:lpstr>Analysis of Breweries by state</vt:lpstr>
      <vt:lpstr>Heat Map of  Breweries by state</vt:lpstr>
      <vt:lpstr>Before &amp; After</vt:lpstr>
      <vt:lpstr>Looking into the median Alcohol content of Beers by state</vt:lpstr>
      <vt:lpstr>Looking into the median IBU of Beers by state</vt:lpstr>
      <vt:lpstr>Maximum ABV and IBU</vt:lpstr>
      <vt:lpstr>Exploring the trends in Alcohol Content of Beers in the USA</vt:lpstr>
      <vt:lpstr>Is there  any relationship between  bitterness of the a beer and its alcohol content ?</vt:lpstr>
      <vt:lpstr>Is there  any relationship between  bitterness of the a beer and its alcohol content ?</vt:lpstr>
      <vt:lpstr>IPA vs Other Ales</vt:lpstr>
      <vt:lpstr>Bottles sizes </vt:lpstr>
      <vt:lpstr>Closing Statement</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DOING DATA  SCIENCE</dc:title>
  <cp:lastModifiedBy>Jobin Joseph</cp:lastModifiedBy>
  <cp:revision>5</cp:revision>
  <dcterms:modified xsi:type="dcterms:W3CDTF">2021-03-07T03:02:41Z</dcterms:modified>
</cp:coreProperties>
</file>